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262" r:id="rId3"/>
    <p:sldId id="335" r:id="rId4"/>
    <p:sldId id="373" r:id="rId5"/>
    <p:sldId id="375" r:id="rId6"/>
    <p:sldId id="377" r:id="rId7"/>
    <p:sldId id="378" r:id="rId8"/>
    <p:sldId id="317" r:id="rId9"/>
    <p:sldId id="266" r:id="rId10"/>
    <p:sldId id="346" r:id="rId11"/>
    <p:sldId id="367" r:id="rId12"/>
    <p:sldId id="376" r:id="rId13"/>
    <p:sldId id="36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89" d="100"/>
          <a:sy n="89" d="100"/>
        </p:scale>
        <p:origin x="81"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2022/2/21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78183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255938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57614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2022/2/21</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53639"/>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107692" y="1925127"/>
            <a:ext cx="11699213" cy="954107"/>
          </a:xfrm>
          <a:prstGeom prst="rect">
            <a:avLst/>
          </a:prstGeom>
          <a:noFill/>
        </p:spPr>
        <p:txBody>
          <a:bodyPr wrap="square" rtlCol="0">
            <a:spAutoFit/>
            <a:scene3d>
              <a:camera prst="orthographicFront"/>
              <a:lightRig rig="threePt" dir="t"/>
            </a:scene3d>
          </a:bodyPr>
          <a:lstStyle/>
          <a:p>
            <a:pPr algn="ctr"/>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User Satisfaction Estimation with Sequential Dialogue Act Modeling in Goal-oriented Conversational Systems</a:t>
            </a:r>
          </a:p>
        </p:txBody>
      </p:sp>
      <p:sp>
        <p:nvSpPr>
          <p:cNvPr id="3" name="文本框 2"/>
          <p:cNvSpPr txBox="1"/>
          <p:nvPr/>
        </p:nvSpPr>
        <p:spPr>
          <a:xfrm>
            <a:off x="4833475" y="4956750"/>
            <a:ext cx="2525050"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2022.2.22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WWW2022</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077218"/>
          </a:xfrm>
          <a:prstGeom prst="rect">
            <a:avLst/>
          </a:prstGeom>
          <a:noFill/>
        </p:spPr>
        <p:txBody>
          <a:bodyPr wrap="square">
            <a:spAutoFit/>
          </a:bodyPr>
          <a:lstStyle/>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Yang Deng,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Wenxuan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Zhang, Wai Lam, Hong Cheng, Helen Meng</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The Chinese University of Hong Kong</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Hong Kong SAR</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ydeng,wxzhang,wlam,hcheng,hmmeng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}@se.cuhk.edu.hk</a:t>
            </a:r>
            <a:endPar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C2193E2A-B854-4EE4-93C8-90A13A6A8CA5}"/>
              </a:ext>
            </a:extLst>
          </p:cNvPr>
          <p:cNvPicPr>
            <a:picLocks noChangeAspect="1"/>
          </p:cNvPicPr>
          <p:nvPr/>
        </p:nvPicPr>
        <p:blipFill>
          <a:blip r:embed="rId2"/>
          <a:stretch>
            <a:fillRect/>
          </a:stretch>
        </p:blipFill>
        <p:spPr>
          <a:xfrm>
            <a:off x="0" y="2025363"/>
            <a:ext cx="12192000" cy="2807274"/>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416ED498-23BA-415F-8B4B-BD9249CFAED6}"/>
              </a:ext>
            </a:extLst>
          </p:cNvPr>
          <p:cNvPicPr>
            <a:picLocks noChangeAspect="1"/>
          </p:cNvPicPr>
          <p:nvPr/>
        </p:nvPicPr>
        <p:blipFill>
          <a:blip r:embed="rId2"/>
          <a:stretch>
            <a:fillRect/>
          </a:stretch>
        </p:blipFill>
        <p:spPr>
          <a:xfrm>
            <a:off x="0" y="2315622"/>
            <a:ext cx="6132856" cy="3057823"/>
          </a:xfrm>
          <a:prstGeom prst="rect">
            <a:avLst/>
          </a:prstGeom>
        </p:spPr>
      </p:pic>
      <p:pic>
        <p:nvPicPr>
          <p:cNvPr id="6" name="图片 5">
            <a:extLst>
              <a:ext uri="{FF2B5EF4-FFF2-40B4-BE49-F238E27FC236}">
                <a16:creationId xmlns:a16="http://schemas.microsoft.com/office/drawing/2014/main" id="{F92DDB67-339C-48B3-AAD9-039A916814EE}"/>
              </a:ext>
            </a:extLst>
          </p:cNvPr>
          <p:cNvPicPr>
            <a:picLocks noChangeAspect="1"/>
          </p:cNvPicPr>
          <p:nvPr/>
        </p:nvPicPr>
        <p:blipFill>
          <a:blip r:embed="rId3"/>
          <a:stretch>
            <a:fillRect/>
          </a:stretch>
        </p:blipFill>
        <p:spPr>
          <a:xfrm>
            <a:off x="6039710" y="2135393"/>
            <a:ext cx="6093147" cy="3673736"/>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2DD4EF44-DE97-4B54-8A70-AAD48142B597}"/>
              </a:ext>
            </a:extLst>
          </p:cNvPr>
          <p:cNvPicPr>
            <a:picLocks noChangeAspect="1"/>
          </p:cNvPicPr>
          <p:nvPr/>
        </p:nvPicPr>
        <p:blipFill>
          <a:blip r:embed="rId2"/>
          <a:stretch>
            <a:fillRect/>
          </a:stretch>
        </p:blipFill>
        <p:spPr>
          <a:xfrm>
            <a:off x="2866914" y="1721655"/>
            <a:ext cx="6228233" cy="4910433"/>
          </a:xfrm>
          <a:prstGeom prst="rect">
            <a:avLst/>
          </a:prstGeom>
        </p:spPr>
      </p:pic>
    </p:spTree>
    <p:extLst>
      <p:ext uri="{BB962C8B-B14F-4D97-AF65-F5344CB8AC3E}">
        <p14:creationId xmlns:p14="http://schemas.microsoft.com/office/powerpoint/2010/main" val="34420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2931A15-B6AF-49FC-8F22-BFE2B8B46BE1}"/>
              </a:ext>
            </a:extLst>
          </p:cNvPr>
          <p:cNvPicPr>
            <a:picLocks noChangeAspect="1"/>
          </p:cNvPicPr>
          <p:nvPr/>
        </p:nvPicPr>
        <p:blipFill>
          <a:blip r:embed="rId2"/>
          <a:stretch>
            <a:fillRect/>
          </a:stretch>
        </p:blipFill>
        <p:spPr>
          <a:xfrm>
            <a:off x="139849" y="1640151"/>
            <a:ext cx="4837552" cy="5217849"/>
          </a:xfrm>
          <a:prstGeom prst="rect">
            <a:avLst/>
          </a:prstGeom>
        </p:spPr>
      </p:pic>
      <p:sp>
        <p:nvSpPr>
          <p:cNvPr id="5" name="标题 7">
            <a:extLst>
              <a:ext uri="{FF2B5EF4-FFF2-40B4-BE49-F238E27FC236}">
                <a16:creationId xmlns:a16="http://schemas.microsoft.com/office/drawing/2014/main" id="{C88AD2AA-C884-4D91-9E57-9DDBAFE450E5}"/>
              </a:ext>
            </a:extLst>
          </p:cNvPr>
          <p:cNvSpPr>
            <a:spLocks noGrp="1"/>
          </p:cNvSpPr>
          <p:nvPr>
            <p:ph type="title"/>
          </p:nvPr>
        </p:nvSpPr>
        <p:spPr>
          <a:xfrm>
            <a:off x="838200" y="770528"/>
            <a:ext cx="10515600" cy="482946"/>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45B7225F-BAFB-4CF0-9A93-21BA2FAC07BC}"/>
              </a:ext>
            </a:extLst>
          </p:cNvPr>
          <p:cNvPicPr>
            <a:picLocks noChangeAspect="1"/>
          </p:cNvPicPr>
          <p:nvPr/>
        </p:nvPicPr>
        <p:blipFill>
          <a:blip r:embed="rId3"/>
          <a:stretch>
            <a:fillRect/>
          </a:stretch>
        </p:blipFill>
        <p:spPr>
          <a:xfrm>
            <a:off x="7045641" y="1640151"/>
            <a:ext cx="4308159" cy="2137171"/>
          </a:xfrm>
          <a:prstGeom prst="rect">
            <a:avLst/>
          </a:prstGeom>
        </p:spPr>
      </p:pic>
      <p:pic>
        <p:nvPicPr>
          <p:cNvPr id="7" name="图片 6">
            <a:extLst>
              <a:ext uri="{FF2B5EF4-FFF2-40B4-BE49-F238E27FC236}">
                <a16:creationId xmlns:a16="http://schemas.microsoft.com/office/drawing/2014/main" id="{FF8CBF49-5CAD-407D-8376-DF1DB7DD6F44}"/>
              </a:ext>
            </a:extLst>
          </p:cNvPr>
          <p:cNvPicPr>
            <a:picLocks noChangeAspect="1"/>
          </p:cNvPicPr>
          <p:nvPr/>
        </p:nvPicPr>
        <p:blipFill>
          <a:blip r:embed="rId4"/>
          <a:stretch>
            <a:fillRect/>
          </a:stretch>
        </p:blipFill>
        <p:spPr>
          <a:xfrm>
            <a:off x="6544280" y="3945807"/>
            <a:ext cx="5310880" cy="2544083"/>
          </a:xfrm>
          <a:prstGeom prst="rect">
            <a:avLst/>
          </a:prstGeom>
        </p:spPr>
      </p:pic>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3" name="图片 2">
            <a:extLst>
              <a:ext uri="{FF2B5EF4-FFF2-40B4-BE49-F238E27FC236}">
                <a16:creationId xmlns:a16="http://schemas.microsoft.com/office/drawing/2014/main" id="{D6A2E685-C0AB-44BB-A687-C7AF0F6DD8D3}"/>
              </a:ext>
            </a:extLst>
          </p:cNvPr>
          <p:cNvPicPr>
            <a:picLocks noChangeAspect="1"/>
          </p:cNvPicPr>
          <p:nvPr/>
        </p:nvPicPr>
        <p:blipFill>
          <a:blip r:embed="rId3"/>
          <a:stretch>
            <a:fillRect/>
          </a:stretch>
        </p:blipFill>
        <p:spPr>
          <a:xfrm>
            <a:off x="-1" y="1586752"/>
            <a:ext cx="5952185" cy="4335333"/>
          </a:xfrm>
          <a:prstGeom prst="rect">
            <a:avLst/>
          </a:prstGeom>
        </p:spPr>
      </p:pic>
      <p:sp>
        <p:nvSpPr>
          <p:cNvPr id="7" name="文本框 6">
            <a:extLst>
              <a:ext uri="{FF2B5EF4-FFF2-40B4-BE49-F238E27FC236}">
                <a16:creationId xmlns:a16="http://schemas.microsoft.com/office/drawing/2014/main" id="{59D42804-5E11-4BCA-BEB8-46EFFAA60BEC}"/>
              </a:ext>
            </a:extLst>
          </p:cNvPr>
          <p:cNvSpPr txBox="1"/>
          <p:nvPr/>
        </p:nvSpPr>
        <p:spPr>
          <a:xfrm>
            <a:off x="5862918" y="1818967"/>
            <a:ext cx="6329081" cy="830997"/>
          </a:xfrm>
          <a:prstGeom prst="rect">
            <a:avLst/>
          </a:prstGeom>
          <a:noFill/>
        </p:spPr>
        <p:txBody>
          <a:bodyPr wrap="square">
            <a:spAutoFit/>
          </a:bodyPr>
          <a:lstStyle/>
          <a:p>
            <a:r>
              <a:rPr lang="zh-CN" altLang="en-US" sz="1600" dirty="0"/>
              <a:t>Some researchers found that </a:t>
            </a:r>
            <a:r>
              <a:rPr lang="zh-CN" altLang="en-US" sz="1600" dirty="0">
                <a:solidFill>
                  <a:srgbClr val="FF0000"/>
                </a:solidFill>
              </a:rPr>
              <a:t>dialogu acts</a:t>
            </a:r>
            <a:r>
              <a:rPr lang="zh-CN" altLang="en-US" sz="1600" dirty="0"/>
              <a:t>, which represent the user intents or actions at each conversation turn, can well reflect the fulfillment of the </a:t>
            </a:r>
            <a:r>
              <a:rPr lang="zh-CN" altLang="en-US" sz="1600" dirty="0">
                <a:solidFill>
                  <a:srgbClr val="FF0000"/>
                </a:solidFill>
              </a:rPr>
              <a:t>user’s goal</a:t>
            </a:r>
            <a:r>
              <a:rPr lang="zh-CN" altLang="en-US" sz="1600" dirty="0"/>
              <a:t>.</a:t>
            </a:r>
          </a:p>
        </p:txBody>
      </p:sp>
      <p:sp>
        <p:nvSpPr>
          <p:cNvPr id="9" name="文本框 8">
            <a:extLst>
              <a:ext uri="{FF2B5EF4-FFF2-40B4-BE49-F238E27FC236}">
                <a16:creationId xmlns:a16="http://schemas.microsoft.com/office/drawing/2014/main" id="{2923CEB5-9695-489C-BEB6-85B01086B505}"/>
              </a:ext>
            </a:extLst>
          </p:cNvPr>
          <p:cNvSpPr txBox="1"/>
          <p:nvPr/>
        </p:nvSpPr>
        <p:spPr>
          <a:xfrm>
            <a:off x="5954805" y="2826605"/>
            <a:ext cx="6145306" cy="264014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dirty="0"/>
              <a:t>Pipeline-based approaches</a:t>
            </a:r>
          </a:p>
          <a:p>
            <a:pPr marL="285750" indent="-285750">
              <a:lnSpc>
                <a:spcPct val="150000"/>
              </a:lnSpc>
              <a:buFont typeface="Arial" panose="020B0604020202020204" pitchFamily="34" charset="0"/>
              <a:buChar char="•"/>
            </a:pPr>
            <a:endParaRPr lang="en-US" altLang="zh-CN" sz="1600" dirty="0"/>
          </a:p>
          <a:p>
            <a:pPr marL="285750" indent="-285750">
              <a:lnSpc>
                <a:spcPct val="150000"/>
              </a:lnSpc>
              <a:buFont typeface="Arial" panose="020B0604020202020204" pitchFamily="34" charset="0"/>
              <a:buChar char="•"/>
            </a:pPr>
            <a:r>
              <a:rPr lang="en-US" altLang="zh-CN" sz="1600" dirty="0"/>
              <a:t>A great expense for acquiring annotated dialogue act labels</a:t>
            </a:r>
          </a:p>
          <a:p>
            <a:pPr marL="285750" indent="-285750">
              <a:lnSpc>
                <a:spcPct val="150000"/>
              </a:lnSpc>
              <a:buFont typeface="Arial" panose="020B0604020202020204" pitchFamily="34" charset="0"/>
              <a:buChar char="•"/>
            </a:pPr>
            <a:endParaRPr lang="en-US" altLang="zh-CN" sz="1600" dirty="0"/>
          </a:p>
          <a:p>
            <a:pPr marL="285750" indent="-285750">
              <a:lnSpc>
                <a:spcPct val="150000"/>
              </a:lnSpc>
              <a:buFont typeface="Arial" panose="020B0604020202020204" pitchFamily="34" charset="0"/>
              <a:buChar char="•"/>
            </a:pPr>
            <a:r>
              <a:rPr lang="en-US" altLang="zh-CN" sz="1600" dirty="0"/>
              <a:t>Existing studies initially investigate the relationship between </a:t>
            </a:r>
            <a:r>
              <a:rPr lang="en-US" altLang="zh-CN" sz="1600" dirty="0">
                <a:solidFill>
                  <a:srgbClr val="FF0000"/>
                </a:solidFill>
              </a:rPr>
              <a:t>user satisfaction</a:t>
            </a:r>
            <a:r>
              <a:rPr lang="en-US" altLang="zh-CN" sz="1600" dirty="0"/>
              <a:t> and </a:t>
            </a:r>
            <a:r>
              <a:rPr lang="en-US" altLang="zh-CN" sz="1600" dirty="0">
                <a:solidFill>
                  <a:srgbClr val="FF0000"/>
                </a:solidFill>
              </a:rPr>
              <a:t>each individual dialogue act</a:t>
            </a:r>
            <a:r>
              <a:rPr lang="en-US" altLang="zh-CN" sz="1600" dirty="0"/>
              <a:t>, while the </a:t>
            </a:r>
            <a:r>
              <a:rPr lang="en-US" altLang="zh-CN" sz="1600" dirty="0">
                <a:solidFill>
                  <a:srgbClr val="FF0000"/>
                </a:solidFill>
              </a:rPr>
              <a:t>sequential information </a:t>
            </a:r>
            <a:r>
              <a:rPr lang="en-US" altLang="zh-CN" sz="1600" dirty="0"/>
              <a:t>behind the dialogue acts is neglected. </a:t>
            </a:r>
            <a:endParaRPr lang="zh-CN"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CAF6FAA7-8DCB-4B92-886E-BA8D2BCD273B}"/>
              </a:ext>
            </a:extLst>
          </p:cNvPr>
          <p:cNvPicPr>
            <a:picLocks noChangeAspect="1"/>
          </p:cNvPicPr>
          <p:nvPr/>
        </p:nvPicPr>
        <p:blipFill>
          <a:blip r:embed="rId3"/>
          <a:stretch>
            <a:fillRect/>
          </a:stretch>
        </p:blipFill>
        <p:spPr>
          <a:xfrm>
            <a:off x="0" y="1411054"/>
            <a:ext cx="12192000" cy="5165443"/>
          </a:xfrm>
          <a:prstGeom prst="rect">
            <a:avLst/>
          </a:prstGeom>
        </p:spPr>
      </p:pic>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4" name="文本框 13">
            <a:extLst>
              <a:ext uri="{FF2B5EF4-FFF2-40B4-BE49-F238E27FC236}">
                <a16:creationId xmlns:a16="http://schemas.microsoft.com/office/drawing/2014/main" id="{E662E7FE-EC26-4135-AA1D-A3943ACACDB2}"/>
              </a:ext>
            </a:extLst>
          </p:cNvPr>
          <p:cNvSpPr txBox="1"/>
          <p:nvPr/>
        </p:nvSpPr>
        <p:spPr>
          <a:xfrm>
            <a:off x="5507523" y="1350743"/>
            <a:ext cx="6143624" cy="369332"/>
          </a:xfrm>
          <a:prstGeom prst="rect">
            <a:avLst/>
          </a:prstGeom>
          <a:noFill/>
        </p:spPr>
        <p:txBody>
          <a:bodyPr wrap="square">
            <a:spAutoFit/>
          </a:bodyPr>
          <a:lstStyle/>
          <a:p>
            <a:r>
              <a:rPr lang="en-US" altLang="zh-CN" b="1" dirty="0"/>
              <a:t>Problem Definition</a:t>
            </a:r>
            <a:endParaRPr lang="zh-CN" altLang="en-US" b="1" dirty="0"/>
          </a:p>
        </p:txBody>
      </p:sp>
      <p:sp>
        <p:nvSpPr>
          <p:cNvPr id="22" name="文本框 21">
            <a:extLst>
              <a:ext uri="{FF2B5EF4-FFF2-40B4-BE49-F238E27FC236}">
                <a16:creationId xmlns:a16="http://schemas.microsoft.com/office/drawing/2014/main" id="{886E3605-8643-4968-AC79-2278FD1495B8}"/>
              </a:ext>
            </a:extLst>
          </p:cNvPr>
          <p:cNvSpPr txBox="1"/>
          <p:nvPr/>
        </p:nvSpPr>
        <p:spPr>
          <a:xfrm>
            <a:off x="5518222" y="2820104"/>
            <a:ext cx="7081836" cy="369332"/>
          </a:xfrm>
          <a:prstGeom prst="rect">
            <a:avLst/>
          </a:prstGeom>
          <a:noFill/>
        </p:spPr>
        <p:txBody>
          <a:bodyPr wrap="square">
            <a:spAutoFit/>
          </a:bodyPr>
          <a:lstStyle/>
          <a:p>
            <a:r>
              <a:rPr lang="en-US" altLang="zh-CN" b="1" dirty="0"/>
              <a:t>Hierarchical Transformer Encoder</a:t>
            </a:r>
            <a:endParaRPr lang="zh-CN" altLang="en-US" b="1" dirty="0"/>
          </a:p>
        </p:txBody>
      </p:sp>
      <p:sp>
        <p:nvSpPr>
          <p:cNvPr id="29" name="文本框 28">
            <a:extLst>
              <a:ext uri="{FF2B5EF4-FFF2-40B4-BE49-F238E27FC236}">
                <a16:creationId xmlns:a16="http://schemas.microsoft.com/office/drawing/2014/main" id="{416E0289-4235-4B2E-9826-1637C0A71808}"/>
              </a:ext>
            </a:extLst>
          </p:cNvPr>
          <p:cNvSpPr txBox="1"/>
          <p:nvPr/>
        </p:nvSpPr>
        <p:spPr>
          <a:xfrm>
            <a:off x="5546013" y="2428719"/>
            <a:ext cx="1177879" cy="338554"/>
          </a:xfrm>
          <a:prstGeom prst="rect">
            <a:avLst/>
          </a:prstGeom>
          <a:noFill/>
        </p:spPr>
        <p:txBody>
          <a:bodyPr wrap="square">
            <a:spAutoFit/>
          </a:bodyPr>
          <a:lstStyle/>
          <a:p>
            <a:r>
              <a:rPr lang="en-US" altLang="zh-CN" sz="1600" dirty="0"/>
              <a:t>DA labels </a:t>
            </a:r>
            <a:endParaRPr lang="zh-CN" altLang="en-US" sz="1600" dirty="0"/>
          </a:p>
        </p:txBody>
      </p:sp>
      <p:pic>
        <p:nvPicPr>
          <p:cNvPr id="12" name="图片 11">
            <a:extLst>
              <a:ext uri="{FF2B5EF4-FFF2-40B4-BE49-F238E27FC236}">
                <a16:creationId xmlns:a16="http://schemas.microsoft.com/office/drawing/2014/main" id="{AF88AF29-2EA2-4A5E-9769-27FF500A4421}"/>
              </a:ext>
            </a:extLst>
          </p:cNvPr>
          <p:cNvPicPr>
            <a:picLocks noChangeAspect="1"/>
          </p:cNvPicPr>
          <p:nvPr/>
        </p:nvPicPr>
        <p:blipFill rotWithShape="1">
          <a:blip r:embed="rId3"/>
          <a:srcRect l="2956" t="-34" r="62632" b="11684"/>
          <a:stretch/>
        </p:blipFill>
        <p:spPr>
          <a:xfrm>
            <a:off x="139848" y="1409252"/>
            <a:ext cx="4195483" cy="4563688"/>
          </a:xfrm>
          <a:prstGeom prst="rect">
            <a:avLst/>
          </a:prstGeom>
        </p:spPr>
      </p:pic>
      <p:pic>
        <p:nvPicPr>
          <p:cNvPr id="3" name="图片 2">
            <a:extLst>
              <a:ext uri="{FF2B5EF4-FFF2-40B4-BE49-F238E27FC236}">
                <a16:creationId xmlns:a16="http://schemas.microsoft.com/office/drawing/2014/main" id="{A6B67432-42BF-4AAE-B48F-6D318E6ACD00}"/>
              </a:ext>
            </a:extLst>
          </p:cNvPr>
          <p:cNvPicPr>
            <a:picLocks noChangeAspect="1"/>
          </p:cNvPicPr>
          <p:nvPr/>
        </p:nvPicPr>
        <p:blipFill>
          <a:blip r:embed="rId4"/>
          <a:stretch>
            <a:fillRect/>
          </a:stretch>
        </p:blipFill>
        <p:spPr>
          <a:xfrm>
            <a:off x="5619942" y="1798061"/>
            <a:ext cx="1260209" cy="282664"/>
          </a:xfrm>
          <a:prstGeom prst="rect">
            <a:avLst/>
          </a:prstGeom>
        </p:spPr>
      </p:pic>
      <p:pic>
        <p:nvPicPr>
          <p:cNvPr id="4" name="图片 3">
            <a:extLst>
              <a:ext uri="{FF2B5EF4-FFF2-40B4-BE49-F238E27FC236}">
                <a16:creationId xmlns:a16="http://schemas.microsoft.com/office/drawing/2014/main" id="{0DB4BDCD-A24E-439F-BDE8-744163DDD765}"/>
              </a:ext>
            </a:extLst>
          </p:cNvPr>
          <p:cNvPicPr>
            <a:picLocks noChangeAspect="1"/>
          </p:cNvPicPr>
          <p:nvPr/>
        </p:nvPicPr>
        <p:blipFill>
          <a:blip r:embed="rId5"/>
          <a:stretch>
            <a:fillRect/>
          </a:stretch>
        </p:blipFill>
        <p:spPr>
          <a:xfrm>
            <a:off x="5619942" y="2137757"/>
            <a:ext cx="3977242" cy="295316"/>
          </a:xfrm>
          <a:prstGeom prst="rect">
            <a:avLst/>
          </a:prstGeom>
        </p:spPr>
      </p:pic>
      <p:pic>
        <p:nvPicPr>
          <p:cNvPr id="7" name="图片 6">
            <a:extLst>
              <a:ext uri="{FF2B5EF4-FFF2-40B4-BE49-F238E27FC236}">
                <a16:creationId xmlns:a16="http://schemas.microsoft.com/office/drawing/2014/main" id="{7BE36989-ABFE-400B-A21F-21D1E816C1A1}"/>
              </a:ext>
            </a:extLst>
          </p:cNvPr>
          <p:cNvPicPr>
            <a:picLocks noChangeAspect="1"/>
          </p:cNvPicPr>
          <p:nvPr/>
        </p:nvPicPr>
        <p:blipFill>
          <a:blip r:embed="rId6"/>
          <a:stretch>
            <a:fillRect/>
          </a:stretch>
        </p:blipFill>
        <p:spPr>
          <a:xfrm>
            <a:off x="6641918" y="2433073"/>
            <a:ext cx="1207013" cy="323004"/>
          </a:xfrm>
          <a:prstGeom prst="rect">
            <a:avLst/>
          </a:prstGeom>
        </p:spPr>
      </p:pic>
      <p:pic>
        <p:nvPicPr>
          <p:cNvPr id="9" name="图片 8">
            <a:extLst>
              <a:ext uri="{FF2B5EF4-FFF2-40B4-BE49-F238E27FC236}">
                <a16:creationId xmlns:a16="http://schemas.microsoft.com/office/drawing/2014/main" id="{752CDB7A-33E9-43D4-AE81-8B45F88884CD}"/>
              </a:ext>
            </a:extLst>
          </p:cNvPr>
          <p:cNvPicPr>
            <a:picLocks noChangeAspect="1"/>
          </p:cNvPicPr>
          <p:nvPr/>
        </p:nvPicPr>
        <p:blipFill>
          <a:blip r:embed="rId7"/>
          <a:stretch>
            <a:fillRect/>
          </a:stretch>
        </p:blipFill>
        <p:spPr>
          <a:xfrm>
            <a:off x="9926565" y="2481205"/>
            <a:ext cx="232239" cy="252560"/>
          </a:xfrm>
          <a:prstGeom prst="rect">
            <a:avLst/>
          </a:prstGeom>
        </p:spPr>
      </p:pic>
      <p:sp>
        <p:nvSpPr>
          <p:cNvPr id="19" name="文本框 18">
            <a:extLst>
              <a:ext uri="{FF2B5EF4-FFF2-40B4-BE49-F238E27FC236}">
                <a16:creationId xmlns:a16="http://schemas.microsoft.com/office/drawing/2014/main" id="{560F3F1C-4B53-4B91-8739-C4187F722DB6}"/>
              </a:ext>
            </a:extLst>
          </p:cNvPr>
          <p:cNvSpPr txBox="1"/>
          <p:nvPr/>
        </p:nvSpPr>
        <p:spPr>
          <a:xfrm>
            <a:off x="7856671" y="2443504"/>
            <a:ext cx="2218365" cy="338554"/>
          </a:xfrm>
          <a:prstGeom prst="rect">
            <a:avLst/>
          </a:prstGeom>
          <a:noFill/>
        </p:spPr>
        <p:txBody>
          <a:bodyPr wrap="square">
            <a:spAutoFit/>
          </a:bodyPr>
          <a:lstStyle/>
          <a:p>
            <a:r>
              <a:rPr lang="en-US" altLang="zh-CN" sz="1600" dirty="0"/>
              <a:t>user satisfaction label</a:t>
            </a:r>
            <a:endParaRPr lang="zh-CN" altLang="en-US" sz="1600" dirty="0"/>
          </a:p>
        </p:txBody>
      </p:sp>
      <p:sp>
        <p:nvSpPr>
          <p:cNvPr id="21" name="文本框 20">
            <a:extLst>
              <a:ext uri="{FF2B5EF4-FFF2-40B4-BE49-F238E27FC236}">
                <a16:creationId xmlns:a16="http://schemas.microsoft.com/office/drawing/2014/main" id="{C8F263C3-C27B-4579-B510-0F041FDECDF2}"/>
              </a:ext>
            </a:extLst>
          </p:cNvPr>
          <p:cNvSpPr txBox="1"/>
          <p:nvPr/>
        </p:nvSpPr>
        <p:spPr>
          <a:xfrm>
            <a:off x="5494421" y="3206495"/>
            <a:ext cx="8108576" cy="338554"/>
          </a:xfrm>
          <a:prstGeom prst="rect">
            <a:avLst/>
          </a:prstGeom>
          <a:noFill/>
        </p:spPr>
        <p:txBody>
          <a:bodyPr wrap="square">
            <a:spAutoFit/>
          </a:bodyPr>
          <a:lstStyle/>
          <a:p>
            <a:pPr marL="285750" indent="-285750">
              <a:buFont typeface="Arial" panose="020B0604020202020204" pitchFamily="34" charset="0"/>
              <a:buChar char="•"/>
            </a:pPr>
            <a:r>
              <a:rPr lang="zh-CN" altLang="en-US" sz="1600" b="1" dirty="0"/>
              <a:t>Exchange-level BERT Encoder</a:t>
            </a:r>
          </a:p>
        </p:txBody>
      </p:sp>
      <p:pic>
        <p:nvPicPr>
          <p:cNvPr id="13" name="图片 12">
            <a:extLst>
              <a:ext uri="{FF2B5EF4-FFF2-40B4-BE49-F238E27FC236}">
                <a16:creationId xmlns:a16="http://schemas.microsoft.com/office/drawing/2014/main" id="{64D8BC56-B283-4640-8BFC-CA6CF6041058}"/>
              </a:ext>
            </a:extLst>
          </p:cNvPr>
          <p:cNvPicPr>
            <a:picLocks noChangeAspect="1"/>
          </p:cNvPicPr>
          <p:nvPr/>
        </p:nvPicPr>
        <p:blipFill>
          <a:blip r:embed="rId8"/>
          <a:stretch>
            <a:fillRect/>
          </a:stretch>
        </p:blipFill>
        <p:spPr>
          <a:xfrm>
            <a:off x="5769398" y="3563123"/>
            <a:ext cx="4741919" cy="394759"/>
          </a:xfrm>
          <a:prstGeom prst="rect">
            <a:avLst/>
          </a:prstGeom>
        </p:spPr>
      </p:pic>
      <p:sp>
        <p:nvSpPr>
          <p:cNvPr id="24" name="文本框 23">
            <a:extLst>
              <a:ext uri="{FF2B5EF4-FFF2-40B4-BE49-F238E27FC236}">
                <a16:creationId xmlns:a16="http://schemas.microsoft.com/office/drawing/2014/main" id="{18A3C1D1-26DD-4366-BE4F-1BF65B31FAF9}"/>
              </a:ext>
            </a:extLst>
          </p:cNvPr>
          <p:cNvSpPr txBox="1"/>
          <p:nvPr/>
        </p:nvSpPr>
        <p:spPr>
          <a:xfrm>
            <a:off x="5494421" y="3975956"/>
            <a:ext cx="8108576" cy="369332"/>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t>Dialogue-level</a:t>
            </a:r>
            <a:r>
              <a:rPr lang="en-US" altLang="zh-CN" dirty="0"/>
              <a:t> </a:t>
            </a:r>
            <a:r>
              <a:rPr lang="en-US" altLang="zh-CN" sz="1600" b="1" dirty="0"/>
              <a:t>Transformer Encoder</a:t>
            </a:r>
            <a:endParaRPr lang="zh-CN" altLang="en-US" sz="1600" b="1" dirty="0"/>
          </a:p>
        </p:txBody>
      </p:sp>
      <p:pic>
        <p:nvPicPr>
          <p:cNvPr id="17" name="图片 16">
            <a:extLst>
              <a:ext uri="{FF2B5EF4-FFF2-40B4-BE49-F238E27FC236}">
                <a16:creationId xmlns:a16="http://schemas.microsoft.com/office/drawing/2014/main" id="{B0104AD9-CA7B-4D69-BD12-E6E82812F2A2}"/>
              </a:ext>
            </a:extLst>
          </p:cNvPr>
          <p:cNvPicPr>
            <a:picLocks noChangeAspect="1"/>
          </p:cNvPicPr>
          <p:nvPr/>
        </p:nvPicPr>
        <p:blipFill rotWithShape="1">
          <a:blip r:embed="rId9"/>
          <a:srcRect r="646" b="53706"/>
          <a:stretch/>
        </p:blipFill>
        <p:spPr>
          <a:xfrm>
            <a:off x="4705808" y="4312744"/>
            <a:ext cx="5805509" cy="796202"/>
          </a:xfrm>
          <a:prstGeom prst="rect">
            <a:avLst/>
          </a:prstGeom>
        </p:spPr>
      </p:pic>
      <p:pic>
        <p:nvPicPr>
          <p:cNvPr id="28" name="图片 27">
            <a:extLst>
              <a:ext uri="{FF2B5EF4-FFF2-40B4-BE49-F238E27FC236}">
                <a16:creationId xmlns:a16="http://schemas.microsoft.com/office/drawing/2014/main" id="{83BDC11D-0732-48AD-99E0-46956609C101}"/>
              </a:ext>
            </a:extLst>
          </p:cNvPr>
          <p:cNvPicPr>
            <a:picLocks noChangeAspect="1"/>
          </p:cNvPicPr>
          <p:nvPr/>
        </p:nvPicPr>
        <p:blipFill rotWithShape="1">
          <a:blip r:embed="rId9"/>
          <a:srcRect l="1559" t="50524"/>
          <a:stretch/>
        </p:blipFill>
        <p:spPr>
          <a:xfrm>
            <a:off x="5568891" y="5091636"/>
            <a:ext cx="5067749" cy="749692"/>
          </a:xfrm>
          <a:prstGeom prst="rect">
            <a:avLst/>
          </a:prstGeom>
        </p:spPr>
      </p:pic>
      <p:sp>
        <p:nvSpPr>
          <p:cNvPr id="27" name="文本框 26">
            <a:extLst>
              <a:ext uri="{FF2B5EF4-FFF2-40B4-BE49-F238E27FC236}">
                <a16:creationId xmlns:a16="http://schemas.microsoft.com/office/drawing/2014/main" id="{F9A3D5CB-380C-46F4-A085-74EBFDAA8F13}"/>
              </a:ext>
            </a:extLst>
          </p:cNvPr>
          <p:cNvSpPr txBox="1"/>
          <p:nvPr/>
        </p:nvSpPr>
        <p:spPr>
          <a:xfrm>
            <a:off x="5798536" y="6167516"/>
            <a:ext cx="6801522" cy="307777"/>
          </a:xfrm>
          <a:prstGeom prst="rect">
            <a:avLst/>
          </a:prstGeom>
          <a:noFill/>
        </p:spPr>
        <p:txBody>
          <a:bodyPr wrap="square">
            <a:spAutoFit/>
          </a:bodyPr>
          <a:lstStyle/>
          <a:p>
            <a:r>
              <a:rPr lang="en-US" altLang="zh-CN" sz="1400" dirty="0"/>
              <a:t>System Response Selection (SRS)</a:t>
            </a:r>
            <a:endParaRPr lang="zh-CN" altLang="en-US" sz="1400" dirty="0"/>
          </a:p>
        </p:txBody>
      </p:sp>
      <p:sp>
        <p:nvSpPr>
          <p:cNvPr id="30" name="文本框 29">
            <a:extLst>
              <a:ext uri="{FF2B5EF4-FFF2-40B4-BE49-F238E27FC236}">
                <a16:creationId xmlns:a16="http://schemas.microsoft.com/office/drawing/2014/main" id="{D16A4FE9-0BD6-4418-87D6-20888E4DD8E8}"/>
              </a:ext>
            </a:extLst>
          </p:cNvPr>
          <p:cNvSpPr txBox="1"/>
          <p:nvPr/>
        </p:nvSpPr>
        <p:spPr>
          <a:xfrm>
            <a:off x="5798536" y="6471241"/>
            <a:ext cx="6801522" cy="307777"/>
          </a:xfrm>
          <a:prstGeom prst="rect">
            <a:avLst/>
          </a:prstGeom>
          <a:noFill/>
        </p:spPr>
        <p:txBody>
          <a:bodyPr wrap="square">
            <a:spAutoFit/>
          </a:bodyPr>
          <a:lstStyle/>
          <a:p>
            <a:r>
              <a:rPr lang="en-US" altLang="zh-CN" sz="1400" dirty="0"/>
              <a:t>Dialogue Incoherence Detection (DID)</a:t>
            </a:r>
            <a:endParaRPr lang="zh-CN" altLang="en-US" sz="1400" dirty="0"/>
          </a:p>
        </p:txBody>
      </p:sp>
      <p:sp>
        <p:nvSpPr>
          <p:cNvPr id="33" name="文本框 32">
            <a:extLst>
              <a:ext uri="{FF2B5EF4-FFF2-40B4-BE49-F238E27FC236}">
                <a16:creationId xmlns:a16="http://schemas.microsoft.com/office/drawing/2014/main" id="{AAB35BA5-4BD0-4DD2-B21F-544F6F724955}"/>
              </a:ext>
            </a:extLst>
          </p:cNvPr>
          <p:cNvSpPr txBox="1"/>
          <p:nvPr/>
        </p:nvSpPr>
        <p:spPr>
          <a:xfrm>
            <a:off x="5565092" y="5853465"/>
            <a:ext cx="6801522"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t>Task-adaptive Pre-training Strategies</a:t>
            </a:r>
            <a:endParaRPr lang="zh-CN" altLang="en-US" sz="1600" b="1" dirty="0"/>
          </a:p>
        </p:txBody>
      </p:sp>
    </p:spTree>
    <p:extLst>
      <p:ext uri="{BB962C8B-B14F-4D97-AF65-F5344CB8AC3E}">
        <p14:creationId xmlns:p14="http://schemas.microsoft.com/office/powerpoint/2010/main" val="56293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4" name="文本框 13">
            <a:extLst>
              <a:ext uri="{FF2B5EF4-FFF2-40B4-BE49-F238E27FC236}">
                <a16:creationId xmlns:a16="http://schemas.microsoft.com/office/drawing/2014/main" id="{E662E7FE-EC26-4135-AA1D-A3943ACACDB2}"/>
              </a:ext>
            </a:extLst>
          </p:cNvPr>
          <p:cNvSpPr txBox="1"/>
          <p:nvPr/>
        </p:nvSpPr>
        <p:spPr>
          <a:xfrm>
            <a:off x="5303128" y="1418983"/>
            <a:ext cx="6143624" cy="369332"/>
          </a:xfrm>
          <a:prstGeom prst="rect">
            <a:avLst/>
          </a:prstGeom>
          <a:noFill/>
        </p:spPr>
        <p:txBody>
          <a:bodyPr wrap="square">
            <a:spAutoFit/>
          </a:bodyPr>
          <a:lstStyle/>
          <a:p>
            <a:r>
              <a:rPr lang="en-US" altLang="zh-CN" b="1" dirty="0"/>
              <a:t>Dialogue Act Recognition</a:t>
            </a:r>
            <a:endParaRPr lang="zh-CN" altLang="en-US" b="1" dirty="0"/>
          </a:p>
        </p:txBody>
      </p:sp>
      <p:pic>
        <p:nvPicPr>
          <p:cNvPr id="13" name="图片 12">
            <a:extLst>
              <a:ext uri="{FF2B5EF4-FFF2-40B4-BE49-F238E27FC236}">
                <a16:creationId xmlns:a16="http://schemas.microsoft.com/office/drawing/2014/main" id="{661553F0-3DCB-4FA8-A8F7-1FBD98DB46A1}"/>
              </a:ext>
            </a:extLst>
          </p:cNvPr>
          <p:cNvPicPr>
            <a:picLocks noChangeAspect="1"/>
          </p:cNvPicPr>
          <p:nvPr/>
        </p:nvPicPr>
        <p:blipFill rotWithShape="1">
          <a:blip r:embed="rId3"/>
          <a:srcRect l="66003" t="1413" r="3739" b="10680"/>
          <a:stretch/>
        </p:blipFill>
        <p:spPr>
          <a:xfrm>
            <a:off x="449472" y="1552902"/>
            <a:ext cx="3591007" cy="4420038"/>
          </a:xfrm>
          <a:prstGeom prst="rect">
            <a:avLst/>
          </a:prstGeom>
        </p:spPr>
      </p:pic>
      <p:sp>
        <p:nvSpPr>
          <p:cNvPr id="15" name="文本框 14">
            <a:extLst>
              <a:ext uri="{FF2B5EF4-FFF2-40B4-BE49-F238E27FC236}">
                <a16:creationId xmlns:a16="http://schemas.microsoft.com/office/drawing/2014/main" id="{7F971366-ABC8-4651-B398-E7196F9497A3}"/>
              </a:ext>
            </a:extLst>
          </p:cNvPr>
          <p:cNvSpPr txBox="1"/>
          <p:nvPr/>
        </p:nvSpPr>
        <p:spPr>
          <a:xfrm>
            <a:off x="5350584" y="1866985"/>
            <a:ext cx="8108576"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t>Supervised Learning</a:t>
            </a:r>
            <a:endParaRPr lang="zh-CN" altLang="en-US" sz="1600" b="1" dirty="0"/>
          </a:p>
        </p:txBody>
      </p:sp>
      <p:pic>
        <p:nvPicPr>
          <p:cNvPr id="4" name="图片 3">
            <a:extLst>
              <a:ext uri="{FF2B5EF4-FFF2-40B4-BE49-F238E27FC236}">
                <a16:creationId xmlns:a16="http://schemas.microsoft.com/office/drawing/2014/main" id="{E1363582-81E4-463D-8B97-BFF9D54FD035}"/>
              </a:ext>
            </a:extLst>
          </p:cNvPr>
          <p:cNvPicPr>
            <a:picLocks noChangeAspect="1"/>
          </p:cNvPicPr>
          <p:nvPr/>
        </p:nvPicPr>
        <p:blipFill>
          <a:blip r:embed="rId4"/>
          <a:stretch>
            <a:fillRect/>
          </a:stretch>
        </p:blipFill>
        <p:spPr>
          <a:xfrm>
            <a:off x="6257738" y="2275761"/>
            <a:ext cx="3787569" cy="362937"/>
          </a:xfrm>
          <a:prstGeom prst="rect">
            <a:avLst/>
          </a:prstGeom>
        </p:spPr>
      </p:pic>
      <p:pic>
        <p:nvPicPr>
          <p:cNvPr id="7" name="图片 6">
            <a:extLst>
              <a:ext uri="{FF2B5EF4-FFF2-40B4-BE49-F238E27FC236}">
                <a16:creationId xmlns:a16="http://schemas.microsoft.com/office/drawing/2014/main" id="{2FF7556B-F42C-4419-B739-9518FC91151B}"/>
              </a:ext>
            </a:extLst>
          </p:cNvPr>
          <p:cNvPicPr>
            <a:picLocks noChangeAspect="1"/>
          </p:cNvPicPr>
          <p:nvPr/>
        </p:nvPicPr>
        <p:blipFill>
          <a:blip r:embed="rId5"/>
          <a:stretch>
            <a:fillRect/>
          </a:stretch>
        </p:blipFill>
        <p:spPr>
          <a:xfrm>
            <a:off x="5397839" y="2638698"/>
            <a:ext cx="4831787" cy="943597"/>
          </a:xfrm>
          <a:prstGeom prst="rect">
            <a:avLst/>
          </a:prstGeom>
        </p:spPr>
      </p:pic>
      <p:pic>
        <p:nvPicPr>
          <p:cNvPr id="9" name="图片 8">
            <a:extLst>
              <a:ext uri="{FF2B5EF4-FFF2-40B4-BE49-F238E27FC236}">
                <a16:creationId xmlns:a16="http://schemas.microsoft.com/office/drawing/2014/main" id="{8E6612AE-8BA7-451A-9C28-7812FC040F3B}"/>
              </a:ext>
            </a:extLst>
          </p:cNvPr>
          <p:cNvPicPr>
            <a:picLocks noChangeAspect="1"/>
          </p:cNvPicPr>
          <p:nvPr/>
        </p:nvPicPr>
        <p:blipFill rotWithShape="1">
          <a:blip r:embed="rId6"/>
          <a:srcRect b="37036"/>
          <a:stretch/>
        </p:blipFill>
        <p:spPr>
          <a:xfrm>
            <a:off x="5454271" y="3567349"/>
            <a:ext cx="5394502" cy="826113"/>
          </a:xfrm>
          <a:prstGeom prst="rect">
            <a:avLst/>
          </a:prstGeom>
        </p:spPr>
      </p:pic>
      <p:pic>
        <p:nvPicPr>
          <p:cNvPr id="12" name="图片 11">
            <a:extLst>
              <a:ext uri="{FF2B5EF4-FFF2-40B4-BE49-F238E27FC236}">
                <a16:creationId xmlns:a16="http://schemas.microsoft.com/office/drawing/2014/main" id="{D16D50BF-2349-44D3-85BF-09C7EEDA2537}"/>
              </a:ext>
            </a:extLst>
          </p:cNvPr>
          <p:cNvPicPr>
            <a:picLocks noChangeAspect="1"/>
          </p:cNvPicPr>
          <p:nvPr/>
        </p:nvPicPr>
        <p:blipFill>
          <a:blip r:embed="rId7"/>
          <a:stretch>
            <a:fillRect/>
          </a:stretch>
        </p:blipFill>
        <p:spPr>
          <a:xfrm>
            <a:off x="6257738" y="4393462"/>
            <a:ext cx="3768762" cy="358719"/>
          </a:xfrm>
          <a:prstGeom prst="rect">
            <a:avLst/>
          </a:prstGeom>
        </p:spPr>
      </p:pic>
      <p:sp>
        <p:nvSpPr>
          <p:cNvPr id="23" name="文本框 22">
            <a:extLst>
              <a:ext uri="{FF2B5EF4-FFF2-40B4-BE49-F238E27FC236}">
                <a16:creationId xmlns:a16="http://schemas.microsoft.com/office/drawing/2014/main" id="{EE28BABF-8A45-42F5-98F0-A509DD9237AE}"/>
              </a:ext>
            </a:extLst>
          </p:cNvPr>
          <p:cNvSpPr txBox="1"/>
          <p:nvPr/>
        </p:nvSpPr>
        <p:spPr>
          <a:xfrm>
            <a:off x="5397839" y="4800601"/>
            <a:ext cx="8108576"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t>Unsupervised Learning</a:t>
            </a:r>
            <a:endParaRPr lang="zh-CN" altLang="en-US" sz="1600" b="1" dirty="0"/>
          </a:p>
        </p:txBody>
      </p:sp>
      <p:pic>
        <p:nvPicPr>
          <p:cNvPr id="17" name="图片 16">
            <a:extLst>
              <a:ext uri="{FF2B5EF4-FFF2-40B4-BE49-F238E27FC236}">
                <a16:creationId xmlns:a16="http://schemas.microsoft.com/office/drawing/2014/main" id="{9B1E8F26-4D2B-4635-A5F0-83A5BE83F5E2}"/>
              </a:ext>
            </a:extLst>
          </p:cNvPr>
          <p:cNvPicPr>
            <a:picLocks noChangeAspect="1"/>
          </p:cNvPicPr>
          <p:nvPr/>
        </p:nvPicPr>
        <p:blipFill>
          <a:blip r:embed="rId8"/>
          <a:stretch>
            <a:fillRect/>
          </a:stretch>
        </p:blipFill>
        <p:spPr>
          <a:xfrm>
            <a:off x="5837855" y="5454332"/>
            <a:ext cx="4188645" cy="626223"/>
          </a:xfrm>
          <a:prstGeom prst="rect">
            <a:avLst/>
          </a:prstGeom>
        </p:spPr>
      </p:pic>
      <p:pic>
        <p:nvPicPr>
          <p:cNvPr id="21" name="图片 20">
            <a:extLst>
              <a:ext uri="{FF2B5EF4-FFF2-40B4-BE49-F238E27FC236}">
                <a16:creationId xmlns:a16="http://schemas.microsoft.com/office/drawing/2014/main" id="{6D349054-BC9B-425A-A263-D89C5C30E268}"/>
              </a:ext>
            </a:extLst>
          </p:cNvPr>
          <p:cNvPicPr>
            <a:picLocks noChangeAspect="1"/>
          </p:cNvPicPr>
          <p:nvPr/>
        </p:nvPicPr>
        <p:blipFill>
          <a:blip r:embed="rId9"/>
          <a:stretch>
            <a:fillRect/>
          </a:stretch>
        </p:blipFill>
        <p:spPr>
          <a:xfrm>
            <a:off x="5599790" y="6073203"/>
            <a:ext cx="4867402" cy="694753"/>
          </a:xfrm>
          <a:prstGeom prst="rect">
            <a:avLst/>
          </a:prstGeom>
        </p:spPr>
      </p:pic>
      <p:sp>
        <p:nvSpPr>
          <p:cNvPr id="16" name="文本框 15">
            <a:extLst>
              <a:ext uri="{FF2B5EF4-FFF2-40B4-BE49-F238E27FC236}">
                <a16:creationId xmlns:a16="http://schemas.microsoft.com/office/drawing/2014/main" id="{39B275B9-2FCA-490D-92CC-7A0985C64222}"/>
              </a:ext>
            </a:extLst>
          </p:cNvPr>
          <p:cNvSpPr txBox="1"/>
          <p:nvPr/>
        </p:nvSpPr>
        <p:spPr>
          <a:xfrm>
            <a:off x="5599790" y="5204629"/>
            <a:ext cx="6753112" cy="307777"/>
          </a:xfrm>
          <a:prstGeom prst="rect">
            <a:avLst/>
          </a:prstGeom>
          <a:noFill/>
        </p:spPr>
        <p:txBody>
          <a:bodyPr wrap="square">
            <a:spAutoFit/>
          </a:bodyPr>
          <a:lstStyle/>
          <a:p>
            <a:r>
              <a:rPr lang="zh-CN" altLang="en-US" sz="1400" dirty="0"/>
              <a:t>initialize the latent dialogue act memory vectors </a:t>
            </a:r>
          </a:p>
        </p:txBody>
      </p:sp>
      <p:pic>
        <p:nvPicPr>
          <p:cNvPr id="5" name="图片 4">
            <a:extLst>
              <a:ext uri="{FF2B5EF4-FFF2-40B4-BE49-F238E27FC236}">
                <a16:creationId xmlns:a16="http://schemas.microsoft.com/office/drawing/2014/main" id="{63F70D1E-6DC1-4BE1-B40F-75ECD055057A}"/>
              </a:ext>
            </a:extLst>
          </p:cNvPr>
          <p:cNvPicPr>
            <a:picLocks noChangeAspect="1"/>
          </p:cNvPicPr>
          <p:nvPr/>
        </p:nvPicPr>
        <p:blipFill>
          <a:blip r:embed="rId10"/>
          <a:stretch>
            <a:fillRect/>
          </a:stretch>
        </p:blipFill>
        <p:spPr>
          <a:xfrm>
            <a:off x="9404872" y="5210117"/>
            <a:ext cx="970567" cy="261117"/>
          </a:xfrm>
          <a:prstGeom prst="rect">
            <a:avLst/>
          </a:prstGeom>
        </p:spPr>
      </p:pic>
    </p:spTree>
    <p:extLst>
      <p:ext uri="{BB962C8B-B14F-4D97-AF65-F5344CB8AC3E}">
        <p14:creationId xmlns:p14="http://schemas.microsoft.com/office/powerpoint/2010/main" val="419596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4" name="文本框 13">
            <a:extLst>
              <a:ext uri="{FF2B5EF4-FFF2-40B4-BE49-F238E27FC236}">
                <a16:creationId xmlns:a16="http://schemas.microsoft.com/office/drawing/2014/main" id="{E662E7FE-EC26-4135-AA1D-A3943ACACDB2}"/>
              </a:ext>
            </a:extLst>
          </p:cNvPr>
          <p:cNvSpPr txBox="1"/>
          <p:nvPr/>
        </p:nvSpPr>
        <p:spPr>
          <a:xfrm>
            <a:off x="6857608" y="1501259"/>
            <a:ext cx="6143624" cy="369332"/>
          </a:xfrm>
          <a:prstGeom prst="rect">
            <a:avLst/>
          </a:prstGeom>
          <a:noFill/>
        </p:spPr>
        <p:txBody>
          <a:bodyPr wrap="square">
            <a:spAutoFit/>
          </a:bodyPr>
          <a:lstStyle/>
          <a:p>
            <a:r>
              <a:rPr lang="en-US" altLang="zh-CN" b="1" dirty="0"/>
              <a:t>User Satisfaction Estimation</a:t>
            </a:r>
            <a:endParaRPr lang="zh-CN" altLang="en-US" b="1" dirty="0"/>
          </a:p>
        </p:txBody>
      </p:sp>
      <p:pic>
        <p:nvPicPr>
          <p:cNvPr id="13" name="图片 12">
            <a:extLst>
              <a:ext uri="{FF2B5EF4-FFF2-40B4-BE49-F238E27FC236}">
                <a16:creationId xmlns:a16="http://schemas.microsoft.com/office/drawing/2014/main" id="{CCF03074-4E3F-427D-A243-40D8A4F15E5B}"/>
              </a:ext>
            </a:extLst>
          </p:cNvPr>
          <p:cNvPicPr>
            <a:picLocks noChangeAspect="1"/>
          </p:cNvPicPr>
          <p:nvPr/>
        </p:nvPicPr>
        <p:blipFill rotWithShape="1">
          <a:blip r:embed="rId3"/>
          <a:srcRect l="37000" t="1114" r="33544" b="11685"/>
          <a:stretch/>
        </p:blipFill>
        <p:spPr>
          <a:xfrm>
            <a:off x="796065" y="1742648"/>
            <a:ext cx="3668358" cy="4600992"/>
          </a:xfrm>
          <a:prstGeom prst="rect">
            <a:avLst/>
          </a:prstGeom>
        </p:spPr>
      </p:pic>
      <p:pic>
        <p:nvPicPr>
          <p:cNvPr id="3" name="图片 2">
            <a:extLst>
              <a:ext uri="{FF2B5EF4-FFF2-40B4-BE49-F238E27FC236}">
                <a16:creationId xmlns:a16="http://schemas.microsoft.com/office/drawing/2014/main" id="{5D51A100-CDBB-4FD9-97BB-AF263866EA55}"/>
              </a:ext>
            </a:extLst>
          </p:cNvPr>
          <p:cNvPicPr>
            <a:picLocks noChangeAspect="1"/>
          </p:cNvPicPr>
          <p:nvPr/>
        </p:nvPicPr>
        <p:blipFill>
          <a:blip r:embed="rId4"/>
          <a:stretch>
            <a:fillRect/>
          </a:stretch>
        </p:blipFill>
        <p:spPr>
          <a:xfrm>
            <a:off x="5686582" y="1905246"/>
            <a:ext cx="5394603" cy="482946"/>
          </a:xfrm>
          <a:prstGeom prst="rect">
            <a:avLst/>
          </a:prstGeom>
        </p:spPr>
      </p:pic>
      <p:pic>
        <p:nvPicPr>
          <p:cNvPr id="5" name="图片 4">
            <a:extLst>
              <a:ext uri="{FF2B5EF4-FFF2-40B4-BE49-F238E27FC236}">
                <a16:creationId xmlns:a16="http://schemas.microsoft.com/office/drawing/2014/main" id="{ABED2590-FECE-40C4-80FD-558BE29500FA}"/>
              </a:ext>
            </a:extLst>
          </p:cNvPr>
          <p:cNvPicPr>
            <a:picLocks noChangeAspect="1"/>
          </p:cNvPicPr>
          <p:nvPr/>
        </p:nvPicPr>
        <p:blipFill>
          <a:blip r:embed="rId5"/>
          <a:stretch>
            <a:fillRect/>
          </a:stretch>
        </p:blipFill>
        <p:spPr>
          <a:xfrm>
            <a:off x="5787614" y="2665796"/>
            <a:ext cx="5354586" cy="838732"/>
          </a:xfrm>
          <a:prstGeom prst="rect">
            <a:avLst/>
          </a:prstGeom>
        </p:spPr>
      </p:pic>
      <p:pic>
        <p:nvPicPr>
          <p:cNvPr id="8" name="图片 7">
            <a:extLst>
              <a:ext uri="{FF2B5EF4-FFF2-40B4-BE49-F238E27FC236}">
                <a16:creationId xmlns:a16="http://schemas.microsoft.com/office/drawing/2014/main" id="{78C22EE3-7855-49A1-B077-617C3E39B5D0}"/>
              </a:ext>
            </a:extLst>
          </p:cNvPr>
          <p:cNvPicPr>
            <a:picLocks noChangeAspect="1"/>
          </p:cNvPicPr>
          <p:nvPr/>
        </p:nvPicPr>
        <p:blipFill>
          <a:blip r:embed="rId6"/>
          <a:stretch>
            <a:fillRect/>
          </a:stretch>
        </p:blipFill>
        <p:spPr>
          <a:xfrm>
            <a:off x="6669609" y="3732737"/>
            <a:ext cx="4521001" cy="731571"/>
          </a:xfrm>
          <a:prstGeom prst="rect">
            <a:avLst/>
          </a:prstGeom>
        </p:spPr>
      </p:pic>
      <p:pic>
        <p:nvPicPr>
          <p:cNvPr id="10" name="图片 9">
            <a:extLst>
              <a:ext uri="{FF2B5EF4-FFF2-40B4-BE49-F238E27FC236}">
                <a16:creationId xmlns:a16="http://schemas.microsoft.com/office/drawing/2014/main" id="{C266F54B-075E-47AB-8316-D776E5F0CF4B}"/>
              </a:ext>
            </a:extLst>
          </p:cNvPr>
          <p:cNvPicPr>
            <a:picLocks noChangeAspect="1"/>
          </p:cNvPicPr>
          <p:nvPr/>
        </p:nvPicPr>
        <p:blipFill>
          <a:blip r:embed="rId7"/>
          <a:stretch>
            <a:fillRect/>
          </a:stretch>
        </p:blipFill>
        <p:spPr>
          <a:xfrm>
            <a:off x="6459966" y="4464308"/>
            <a:ext cx="4687613" cy="456551"/>
          </a:xfrm>
          <a:prstGeom prst="rect">
            <a:avLst/>
          </a:prstGeom>
        </p:spPr>
      </p:pic>
      <p:pic>
        <p:nvPicPr>
          <p:cNvPr id="4" name="图片 3">
            <a:extLst>
              <a:ext uri="{FF2B5EF4-FFF2-40B4-BE49-F238E27FC236}">
                <a16:creationId xmlns:a16="http://schemas.microsoft.com/office/drawing/2014/main" id="{A8E3DBEE-A595-4481-931B-EC7DF6EB9677}"/>
              </a:ext>
            </a:extLst>
          </p:cNvPr>
          <p:cNvPicPr>
            <a:picLocks noChangeAspect="1"/>
          </p:cNvPicPr>
          <p:nvPr/>
        </p:nvPicPr>
        <p:blipFill rotWithShape="1">
          <a:blip r:embed="rId8"/>
          <a:srcRect t="6897"/>
          <a:stretch/>
        </p:blipFill>
        <p:spPr>
          <a:xfrm>
            <a:off x="6459966" y="4996928"/>
            <a:ext cx="3751468" cy="482946"/>
          </a:xfrm>
          <a:prstGeom prst="rect">
            <a:avLst/>
          </a:prstGeom>
        </p:spPr>
      </p:pic>
      <p:pic>
        <p:nvPicPr>
          <p:cNvPr id="9" name="图片 8">
            <a:extLst>
              <a:ext uri="{FF2B5EF4-FFF2-40B4-BE49-F238E27FC236}">
                <a16:creationId xmlns:a16="http://schemas.microsoft.com/office/drawing/2014/main" id="{0AB20ECB-A0D8-4EDA-9A7C-7C3BDE2AC33A}"/>
              </a:ext>
            </a:extLst>
          </p:cNvPr>
          <p:cNvPicPr>
            <a:picLocks noChangeAspect="1"/>
          </p:cNvPicPr>
          <p:nvPr/>
        </p:nvPicPr>
        <p:blipFill>
          <a:blip r:embed="rId9"/>
          <a:stretch>
            <a:fillRect/>
          </a:stretch>
        </p:blipFill>
        <p:spPr>
          <a:xfrm>
            <a:off x="5963455" y="5555943"/>
            <a:ext cx="4927140" cy="425869"/>
          </a:xfrm>
          <a:prstGeom prst="rect">
            <a:avLst/>
          </a:prstGeom>
        </p:spPr>
      </p:pic>
    </p:spTree>
    <p:extLst>
      <p:ext uri="{BB962C8B-B14F-4D97-AF65-F5344CB8AC3E}">
        <p14:creationId xmlns:p14="http://schemas.microsoft.com/office/powerpoint/2010/main" val="108048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54B1B3A6-5E01-4B7C-98FE-293766AAEA89}"/>
              </a:ext>
            </a:extLst>
          </p:cNvPr>
          <p:cNvPicPr>
            <a:picLocks noChangeAspect="1"/>
          </p:cNvPicPr>
          <p:nvPr/>
        </p:nvPicPr>
        <p:blipFill>
          <a:blip r:embed="rId2"/>
          <a:stretch>
            <a:fillRect/>
          </a:stretch>
        </p:blipFill>
        <p:spPr>
          <a:xfrm>
            <a:off x="2679348" y="1759937"/>
            <a:ext cx="6833303" cy="48291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1A36CE79-3CE6-4BF6-92BC-3C198C682E31}"/>
              </a:ext>
            </a:extLst>
          </p:cNvPr>
          <p:cNvPicPr>
            <a:picLocks noChangeAspect="1"/>
          </p:cNvPicPr>
          <p:nvPr/>
        </p:nvPicPr>
        <p:blipFill>
          <a:blip r:embed="rId3"/>
          <a:stretch>
            <a:fillRect/>
          </a:stretch>
        </p:blipFill>
        <p:spPr>
          <a:xfrm>
            <a:off x="0" y="1629598"/>
            <a:ext cx="12192000" cy="501881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16626</TotalTime>
  <Words>729</Words>
  <Application>Microsoft Office PowerPoint</Application>
  <PresentationFormat>宽屏</PresentationFormat>
  <Paragraphs>69</Paragraphs>
  <Slides>13</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Experiments</vt:lpstr>
      <vt:lpstr>Experiments</vt:lpstr>
      <vt:lpstr>Experiments</vt:lpstr>
      <vt:lpstr>Experiments</vt:lpstr>
      <vt:lpstr>Experiments</vt:lpstr>
      <vt:lpstr>Experiments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1517</cp:revision>
  <dcterms:created xsi:type="dcterms:W3CDTF">2017-04-22T07:59:00Z</dcterms:created>
  <dcterms:modified xsi:type="dcterms:W3CDTF">2022-02-21T15:54:39Z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